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6" r:id="rId6"/>
    <p:sldId id="292" r:id="rId7"/>
    <p:sldId id="260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71" r:id="rId17"/>
    <p:sldId id="293" r:id="rId18"/>
    <p:sldId id="269" r:id="rId19"/>
    <p:sldId id="270" r:id="rId20"/>
    <p:sldId id="272" r:id="rId21"/>
    <p:sldId id="273" r:id="rId22"/>
    <p:sldId id="276" r:id="rId23"/>
    <p:sldId id="274" r:id="rId24"/>
    <p:sldId id="275" r:id="rId25"/>
    <p:sldId id="277" r:id="rId26"/>
    <p:sldId id="278" r:id="rId27"/>
    <p:sldId id="294" r:id="rId28"/>
    <p:sldId id="295" r:id="rId29"/>
    <p:sldId id="300" r:id="rId30"/>
    <p:sldId id="297" r:id="rId31"/>
    <p:sldId id="298" r:id="rId32"/>
    <p:sldId id="299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91" r:id="rId44"/>
    <p:sldId id="289" r:id="rId45"/>
    <p:sldId id="290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0A981-3316-4A5F-9E30-1A518929F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A3BFDA-3CF2-4F11-9368-76DB150EA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A08807-22F5-4239-90A7-0A97D1C9F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865A2E-90B6-4E8F-917F-1960C38D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516571-7ADD-4C45-9163-DAE4D320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2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D321C-FFED-468D-AEB3-6CD4E37F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BB7B5D-A3FA-467A-95EF-4E8042A92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1ED67-E0E5-4BD5-9D8A-A8DB8494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9DF067-CACF-4637-8CD0-D4CBAA6D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880E64-A5BA-4EDD-B234-B7A83254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98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7355345-864C-4CCD-BFDA-0BE56B936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14F534-425E-4F6F-8012-A3BF446A9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C84A62-E60C-4866-A2DD-CE7A3D4F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C45220-6DB8-45C3-9DF8-FF7F93F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7145B7-9521-46FA-8412-50C613E4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09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8E26A-9C46-408C-B753-122B4547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1F920-0B8B-444C-8CC3-9893F820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D47929-8E50-484C-8D99-8CC5F12A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039E90-FB6D-4AB4-9C3F-116D5BE3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096B08-AE9F-4263-A8AF-E242791C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92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FDC0D8-E621-4A31-8A75-FE141388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87A512-2772-4B17-83D2-70FD2815C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F5C733-E2A6-48BE-90A8-A1A77D3E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BC166A-244D-4FE7-A761-35D2593D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C3C03B-65FB-4DCC-AB18-E5431A834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66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B3D75-D41C-428C-9103-8A986A50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514ECD-18B5-4976-AFA1-11ADB86E6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9C6758-600B-4CE6-8E9F-A1522A12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3B6ED5-059D-466A-B535-220466CB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9D43C9-D5EF-49FA-97E7-88B06DFB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6C18D0-A561-47F6-8FD6-D2934146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79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8511D-1252-4307-A7C2-66080CDD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BDE560-6FEE-4806-985C-B8CC05A72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535BBC-3023-4D24-93B8-BBEB0C700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7ACDEF-F32E-41C3-9105-4CD20D01B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5A9BC7-8BA0-4AB3-8EA5-808248714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CDC703-4962-4E81-A1A3-7B8628F8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E90DE3-275C-43DB-9EA3-4231A38B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6E6D51-B034-4C99-B3BE-B61C1DF8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80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25391-77D3-4DA0-9322-EF28FBC78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931FB0-9746-4339-8439-35FE9EBA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8E0530-C8E8-4D5E-A983-76E3915D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D68335-1F07-46D4-87D9-B91759F1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77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1163BBF-AF10-4036-93C6-7245A3C6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0ED96F-3553-442C-A1DF-5551455E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9EC576-3FF4-41C2-8D6F-86B395FC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94E2B-A63C-4149-A999-B6F66A99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FD086C-3A26-4927-B3C7-77F6F5B2F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458E68-1443-47F9-9880-88D477830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47FC5E-BF65-40C4-8771-2D81C6C9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012D7A-3A96-4541-9805-A6798196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89C249C-89CB-4CB8-98BF-D612CF8E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83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F820D-CA65-40FC-92C0-86A2F73E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D6D394B-113B-42C3-BE5B-7E4F56BB5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E389F6-44DE-4768-864F-8F845DDF0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B6F56F-9885-43D6-AD7A-4E97DB46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4935B5-E539-47F5-92C1-EEB30B4D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78DDC1-99D7-4A7D-8468-6F5A38EB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18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B74CD76-3730-40AD-9D48-281A3AF2E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13780E-CDAF-4975-918F-3E0D6A41F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3B6F6-5B57-4034-911D-E0F735566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E5A14-1303-474F-BB09-B318E2445CD1}" type="datetimeFigureOut">
              <a:rPr lang="zh-TW" altLang="en-US" smtClean="0"/>
              <a:t>2021/6/29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BFA4C1-E422-47AC-97AB-2DE90B4A9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12B19D-823E-4B09-96B6-97E603863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A3687-B9D7-4848-B405-5BC7DF327C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63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NTUE-Arduino-Lab/DTD-official-website/commit/78f955d4e2f43937090af21747a54d2857dc450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34BE0-BBC7-4FE0-9800-972AB305B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將修改後的與</a:t>
            </a:r>
            <a:br>
              <a:rPr lang="en-US" altLang="zh-TW" dirty="0"/>
            </a:br>
            <a:r>
              <a:rPr lang="zh-TW" altLang="en-US" dirty="0"/>
              <a:t>原本</a:t>
            </a:r>
            <a:r>
              <a:rPr lang="en-US" altLang="zh-TW" dirty="0"/>
              <a:t> </a:t>
            </a:r>
            <a:r>
              <a:rPr lang="en-US" altLang="zh-TW" dirty="0" err="1"/>
              <a:t>wordpress</a:t>
            </a:r>
            <a:r>
              <a:rPr lang="en-US" altLang="zh-TW" dirty="0"/>
              <a:t> </a:t>
            </a:r>
            <a:r>
              <a:rPr lang="zh-TW" altLang="en-US" dirty="0"/>
              <a:t>網站合併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E40488-8832-47EC-B509-A6546A47D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包含疑難排解、後續更新方式</a:t>
            </a:r>
          </a:p>
        </p:txBody>
      </p:sp>
    </p:spTree>
    <p:extLst>
      <p:ext uri="{BB962C8B-B14F-4D97-AF65-F5344CB8AC3E}">
        <p14:creationId xmlns:p14="http://schemas.microsoft.com/office/powerpoint/2010/main" val="163733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806108-950D-44EE-AF99-1D3EDD07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回到原網站後台，會發現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0C41AEA-6585-4B33-ADD7-ED32AB332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看到 </a:t>
            </a:r>
            <a:r>
              <a:rPr lang="en-US" altLang="zh-TW" dirty="0"/>
              <a:t>custom post type</a:t>
            </a:r>
            <a:r>
              <a:rPr lang="zh-TW" altLang="en-US" dirty="0"/>
              <a:t> 已出現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看到 </a:t>
            </a:r>
            <a:r>
              <a:rPr lang="en-US" altLang="zh-TW" dirty="0"/>
              <a:t>plugins(Advanced Custom Field)</a:t>
            </a:r>
            <a:br>
              <a:rPr lang="en-US" altLang="zh-TW" dirty="0"/>
            </a:br>
            <a:r>
              <a:rPr lang="en-US" altLang="zh-TW" dirty="0"/>
              <a:t> </a:t>
            </a:r>
            <a:r>
              <a:rPr lang="zh-TW" altLang="en-US" dirty="0"/>
              <a:t>亦無安裝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看到各 </a:t>
            </a:r>
            <a:r>
              <a:rPr lang="en-US" altLang="zh-TW" dirty="0"/>
              <a:t>post type</a:t>
            </a:r>
            <a:r>
              <a:rPr lang="zh-TW" altLang="en-US" dirty="0"/>
              <a:t> 皆無內容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8CC1F1-BF98-45DF-A11D-90408D72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922" y="2014268"/>
            <a:ext cx="3926136" cy="37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6D6A7-346D-4DF9-92A0-3B404559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啟用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field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72944-023E-407A-B116-8816954C3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A3DECF-D059-4823-AB4F-4285BC8D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824823" cy="42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1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64469-B8A5-4567-A43E-36A38A16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原網站安裝並啟用 </a:t>
            </a:r>
            <a:r>
              <a:rPr lang="en-US" altLang="zh-TW" dirty="0"/>
              <a:t>plugins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F6C95C-FFF7-4051-96FA-75C639BED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88502F-8361-433C-9AA0-5A32A77C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79" y="1825625"/>
            <a:ext cx="8554972" cy="37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5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B54AA-59E5-4369-92C4-59B0700F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開發網站匯出 </a:t>
            </a:r>
            <a:r>
              <a:rPr lang="en-US" altLang="zh-TW" dirty="0"/>
              <a:t>plugins </a:t>
            </a:r>
            <a:r>
              <a:rPr lang="zh-TW" altLang="en-US" dirty="0"/>
              <a:t>設定檔</a:t>
            </a:r>
            <a:r>
              <a:rPr lang="en-US" altLang="zh-TW" dirty="0"/>
              <a:t>(.json)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1DA70B-DA97-4C50-B127-263A50B2F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A21EFE-D698-4F83-9CEB-FC70F7A0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549442" cy="43084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4027A3-CF29-4B0F-A5E8-A846844A6631}"/>
              </a:ext>
            </a:extLst>
          </p:cNvPr>
          <p:cNvSpPr/>
          <p:nvPr/>
        </p:nvSpPr>
        <p:spPr>
          <a:xfrm>
            <a:off x="1676580" y="2809874"/>
            <a:ext cx="4419420" cy="1526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7A4A65-3351-463B-9959-6A8E188710A1}"/>
              </a:ext>
            </a:extLst>
          </p:cNvPr>
          <p:cNvSpPr/>
          <p:nvPr/>
        </p:nvSpPr>
        <p:spPr>
          <a:xfrm>
            <a:off x="838200" y="5410200"/>
            <a:ext cx="838380" cy="211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97F431-571B-40B7-96DE-2E189F631076}"/>
              </a:ext>
            </a:extLst>
          </p:cNvPr>
          <p:cNvSpPr/>
          <p:nvPr/>
        </p:nvSpPr>
        <p:spPr>
          <a:xfrm>
            <a:off x="1756733" y="3886200"/>
            <a:ext cx="395917" cy="3905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0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B19EF-A98C-45D0-9FA1-C4228403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原網站匯入 </a:t>
            </a:r>
            <a:r>
              <a:rPr lang="en-US" altLang="zh-TW" dirty="0"/>
              <a:t>plugins </a:t>
            </a:r>
            <a:r>
              <a:rPr lang="zh-TW" altLang="en-US" dirty="0"/>
              <a:t>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7E17A7-7CE4-45EA-BBDA-E0DC81A65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E16DD9-9421-4112-91E8-AF8857BC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0997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8FCC3F-FC67-4A3C-9D1D-1FA3317CB845}"/>
              </a:ext>
            </a:extLst>
          </p:cNvPr>
          <p:cNvSpPr/>
          <p:nvPr/>
        </p:nvSpPr>
        <p:spPr>
          <a:xfrm>
            <a:off x="6553380" y="2474919"/>
            <a:ext cx="4686120" cy="15446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24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1767D-7CC9-4236-A492-8EEC2776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檢查欄位被加入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FAA95D-CDDF-4274-8BD1-FDD00D805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8"/>
            <a:ext cx="105156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944E5A-3844-498E-853B-DC61074F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388"/>
            <a:ext cx="961961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910C8-1016-422D-A3F7-0A51D76E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合併原網站資料</a:t>
            </a:r>
            <a:r>
              <a:rPr lang="en-US" altLang="zh-TW" dirty="0"/>
              <a:t>-(2)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2BC0A25-3D6E-490D-985F-3CB15C644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使用工具合併「媒體」、各 </a:t>
            </a:r>
            <a:r>
              <a:rPr lang="en-US" altLang="zh-TW" dirty="0"/>
              <a:t>post type </a:t>
            </a:r>
            <a:r>
              <a:rPr lang="zh-TW" altLang="en-US" dirty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4034656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F5479-87EE-49A7-B25E-6F1F89EF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使用的工具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8D7FEB-9EA9-4B1A-9CEB-A3F69D47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開發網站匯出程式、原網站匯入程式皆使用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Wordpress</a:t>
            </a:r>
            <a:r>
              <a:rPr lang="zh-TW" altLang="en-US" dirty="0"/>
              <a:t> 提供的工具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5CAA040-090E-4F20-8F8A-67AD523E8269}"/>
              </a:ext>
            </a:extLst>
          </p:cNvPr>
          <p:cNvGrpSpPr/>
          <p:nvPr/>
        </p:nvGrpSpPr>
        <p:grpSpPr>
          <a:xfrm>
            <a:off x="8013185" y="1752748"/>
            <a:ext cx="3830883" cy="4152034"/>
            <a:chOff x="8013185" y="1499946"/>
            <a:chExt cx="3830883" cy="415203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BAD80B2-7ED1-4BA5-9B10-8D0B40D32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3185" y="1499946"/>
              <a:ext cx="3830883" cy="415203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EA92AEA-7098-4B90-85DF-08138F83D9FD}"/>
                </a:ext>
              </a:extLst>
            </p:cNvPr>
            <p:cNvSpPr/>
            <p:nvPr/>
          </p:nvSpPr>
          <p:spPr>
            <a:xfrm>
              <a:off x="8798942" y="4684144"/>
              <a:ext cx="3045125" cy="3709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121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AF9799-0E73-4BBC-90A7-EAB35B0B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開發網站「匯出程式」</a:t>
            </a:r>
            <a:r>
              <a:rPr lang="en-US" altLang="zh-TW" dirty="0"/>
              <a:t>- </a:t>
            </a:r>
            <a:r>
              <a:rPr lang="zh-TW" altLang="en-US" dirty="0"/>
              <a:t>媒體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0D0AF-3764-4E2D-AA17-FD92D98D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A3AC55-EEC4-4E11-9DB3-4D5024DD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4143"/>
            <a:ext cx="5582240" cy="48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46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FDBED-913B-42F9-99FE-82FF7DE5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原網站「匯入程式」</a:t>
            </a:r>
            <a:r>
              <a:rPr lang="en-US" altLang="zh-TW" dirty="0"/>
              <a:t>- </a:t>
            </a:r>
            <a:r>
              <a:rPr lang="zh-TW" altLang="en-US" dirty="0"/>
              <a:t>媒體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C23B40-7B42-461E-9F29-35DC5E44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05340B-5732-4BFC-B13B-725B5E0B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9053"/>
            <a:ext cx="8354151" cy="22644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AC9D6E-2429-4F6C-9D97-1D725E90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3"/>
            <a:ext cx="7663972" cy="26757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160576B-F102-4C37-A00D-4FE78F2A668C}"/>
              </a:ext>
            </a:extLst>
          </p:cNvPr>
          <p:cNvSpPr txBox="1"/>
          <p:nvPr/>
        </p:nvSpPr>
        <p:spPr>
          <a:xfrm>
            <a:off x="2948334" y="6237565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送出後後便開始將「媒體」自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開發網站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下載並上傳至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原網站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3F10A4-9CF1-4C71-BA0F-6FEA38352BFA}"/>
              </a:ext>
            </a:extLst>
          </p:cNvPr>
          <p:cNvSpPr/>
          <p:nvPr/>
        </p:nvSpPr>
        <p:spPr>
          <a:xfrm>
            <a:off x="1818082" y="5953125"/>
            <a:ext cx="1277543" cy="275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70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D88CED-6331-45BD-95B5-05C563D4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合併透過 </a:t>
            </a:r>
            <a:r>
              <a:rPr lang="en-US" altLang="zh-TW" dirty="0"/>
              <a:t>theme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E26547-5EF7-4BB5-97DF-EB642D5FE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在原網站加入 </a:t>
            </a:r>
            <a:r>
              <a:rPr lang="en-US" altLang="zh-TW" dirty="0"/>
              <a:t>custom theme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855073-021F-4084-B7C7-972C3611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4" y="1690688"/>
            <a:ext cx="5263412" cy="4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FDBED-913B-42F9-99FE-82FF7DE5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原網站「匯入程式」</a:t>
            </a:r>
            <a:r>
              <a:rPr lang="en-US" altLang="zh-TW" dirty="0"/>
              <a:t>- </a:t>
            </a:r>
            <a:r>
              <a:rPr lang="zh-TW" altLang="en-US" dirty="0"/>
              <a:t>媒體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C23B40-7B42-461E-9F29-35DC5E44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出現這類錯誤，原頁面持續重整，媒體資料會繼續匯入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出現以下圖片表示正在下載檔案至 </a:t>
            </a:r>
            <a:r>
              <a:rPr lang="en-US" altLang="zh-TW" dirty="0"/>
              <a:t>wp-content/uploads/</a:t>
            </a:r>
            <a:r>
              <a:rPr lang="zh-TW" altLang="en-US" dirty="0"/>
              <a:t>年</a:t>
            </a:r>
            <a:r>
              <a:rPr lang="en-US" altLang="zh-TW" dirty="0"/>
              <a:t>/</a:t>
            </a:r>
            <a:r>
              <a:rPr lang="zh-TW" altLang="en-US" dirty="0"/>
              <a:t>月 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45B22A-685C-4C77-ADC8-717B840A9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67"/>
          <a:stretch/>
        </p:blipFill>
        <p:spPr>
          <a:xfrm>
            <a:off x="838200" y="2490657"/>
            <a:ext cx="10602805" cy="13255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E22A62-D97F-4875-A7D2-67E5E7CA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74" r="41136"/>
          <a:stretch/>
        </p:blipFill>
        <p:spPr>
          <a:xfrm>
            <a:off x="838200" y="4874852"/>
            <a:ext cx="3656162" cy="4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14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FDBED-913B-42F9-99FE-82FF7DE5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原網站「匯入程式」</a:t>
            </a:r>
            <a:r>
              <a:rPr lang="en-US" altLang="zh-TW" dirty="0"/>
              <a:t>- </a:t>
            </a:r>
            <a:r>
              <a:rPr lang="zh-TW" altLang="en-US" dirty="0"/>
              <a:t>媒體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C23B40-7B42-461E-9F29-35DC5E44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重整直至匯入完成，會看到畫面如左下圖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A1EE9D-529A-42DE-95E0-B546835E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25" y="2365375"/>
            <a:ext cx="2703192" cy="4127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72BC239-F0A4-4010-8243-8F6CE0122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42" y="2638425"/>
            <a:ext cx="7568665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996D9-9EFE-4821-8DB6-ECFB723D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匯出、匯入各 </a:t>
            </a:r>
            <a:r>
              <a:rPr lang="en-US" altLang="zh-TW" dirty="0"/>
              <a:t>post type</a:t>
            </a:r>
            <a:r>
              <a:rPr lang="zh-TW" altLang="en-US" dirty="0"/>
              <a:t> 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AA2F6C-A37A-43BD-A920-7FB0E8555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匯出、匯入步驟為重複的動作</a:t>
            </a:r>
          </a:p>
        </p:txBody>
      </p:sp>
    </p:spTree>
    <p:extLst>
      <p:ext uri="{BB962C8B-B14F-4D97-AF65-F5344CB8AC3E}">
        <p14:creationId xmlns:p14="http://schemas.microsoft.com/office/powerpoint/2010/main" val="17373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AF9799-0E73-4BBC-90A7-EAB35B0B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開發網站「匯出程式」</a:t>
            </a:r>
            <a:r>
              <a:rPr lang="en-US" altLang="zh-TW" dirty="0"/>
              <a:t>- </a:t>
            </a:r>
            <a:r>
              <a:rPr lang="zh-TW" altLang="en-US" dirty="0"/>
              <a:t>依序將內容匯出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0D0AF-3764-4E2D-AA17-FD92D98D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F895D7-5EDC-4334-8B5A-A30B96C3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33554" cy="45878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C87FEA5-84CD-431B-B6CB-41ECDD89FE6A}"/>
              </a:ext>
            </a:extLst>
          </p:cNvPr>
          <p:cNvSpPr/>
          <p:nvPr/>
        </p:nvSpPr>
        <p:spPr>
          <a:xfrm>
            <a:off x="1719034" y="4252912"/>
            <a:ext cx="1171395" cy="914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F435E7-B6B7-4ABA-9DC4-DABD06F69D8F}"/>
              </a:ext>
            </a:extLst>
          </p:cNvPr>
          <p:cNvSpPr txBox="1"/>
          <p:nvPr/>
        </p:nvSpPr>
        <p:spPr>
          <a:xfrm>
            <a:off x="3282729" y="4386946"/>
            <a:ext cx="2813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依序將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custom post type</a:t>
            </a: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內容匯出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9ECE93-03BE-4AF8-BAD7-25F1CA8E5E43}"/>
              </a:ext>
            </a:extLst>
          </p:cNvPr>
          <p:cNvSpPr/>
          <p:nvPr/>
        </p:nvSpPr>
        <p:spPr>
          <a:xfrm>
            <a:off x="757009" y="2813842"/>
            <a:ext cx="962025" cy="914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475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AF9799-0E73-4BBC-90A7-EAB35B0B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原網站「匯入程式」</a:t>
            </a:r>
            <a:r>
              <a:rPr lang="en-US" altLang="zh-TW" dirty="0"/>
              <a:t>-</a:t>
            </a:r>
            <a:r>
              <a:rPr lang="zh-TW" altLang="en-US" dirty="0"/>
              <a:t>依序將內容匯入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0D0AF-3764-4E2D-AA17-FD92D98D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5AB660-BC25-40A9-B5B9-D4322E87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947157"/>
            <a:ext cx="5933614" cy="41082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50DB57-C1AE-4C89-B90E-321D8B039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505" y="1825625"/>
            <a:ext cx="3969004" cy="43513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120DBA-CD22-4636-B17E-6CC838A00BCC}"/>
              </a:ext>
            </a:extLst>
          </p:cNvPr>
          <p:cNvSpPr/>
          <p:nvPr/>
        </p:nvSpPr>
        <p:spPr>
          <a:xfrm>
            <a:off x="8134529" y="3522278"/>
            <a:ext cx="1571445" cy="516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1484B1-29B5-46AB-BE1E-790AE80CE43E}"/>
              </a:ext>
            </a:extLst>
          </p:cNvPr>
          <p:cNvSpPr txBox="1"/>
          <p:nvPr/>
        </p:nvSpPr>
        <p:spPr>
          <a:xfrm>
            <a:off x="9860743" y="36692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統一打勾</a:t>
            </a:r>
          </a:p>
        </p:txBody>
      </p:sp>
    </p:spTree>
    <p:extLst>
      <p:ext uri="{BB962C8B-B14F-4D97-AF65-F5344CB8AC3E}">
        <p14:creationId xmlns:p14="http://schemas.microsoft.com/office/powerpoint/2010/main" val="521137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AF9799-0E73-4BBC-90A7-EAB35B0B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原網站「匯入程式」</a:t>
            </a:r>
            <a:r>
              <a:rPr lang="en-US" altLang="zh-TW" dirty="0"/>
              <a:t>- </a:t>
            </a:r>
            <a:r>
              <a:rPr lang="zh-TW" altLang="en-US" dirty="0"/>
              <a:t>匯入成功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462862-4F81-4AEB-8170-BFEC174B0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155" y="2077111"/>
            <a:ext cx="3666790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C10352-627A-478A-8D47-FB0F43C1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513" y="1987550"/>
            <a:ext cx="3024512" cy="44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86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AF9799-0E73-4BBC-90A7-EAB35B0B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原網站「匯入程式」</a:t>
            </a:r>
            <a:r>
              <a:rPr lang="en-US" altLang="zh-TW" dirty="0"/>
              <a:t>- </a:t>
            </a:r>
            <a:r>
              <a:rPr lang="zh-TW" altLang="en-US" dirty="0"/>
              <a:t>匯入成功檢查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6DCD25-CE8A-4C4F-B180-3786F815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5C0BD6-4700-4529-B2B1-EA408976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24709" cy="38639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0D5BFE2-F5F3-421B-8110-5B62DCF2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466849"/>
            <a:ext cx="3286124" cy="51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4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8C997B-B4A6-4C76-8B87-40683BD4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此頁必讀，上傳後的檢查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DFAAA-48DC-4805-940D-CD5BDBA06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新加入資料若有圖片，</a:t>
            </a:r>
            <a:r>
              <a:rPr lang="zh-TW" altLang="en-US" u="sng" dirty="0"/>
              <a:t>請務必手動檢查圖片的正確性</a:t>
            </a:r>
            <a:endParaRPr lang="en-US" altLang="zh-TW" u="sng" dirty="0"/>
          </a:p>
          <a:p>
            <a:pPr>
              <a:lnSpc>
                <a:spcPct val="150000"/>
              </a:lnSpc>
            </a:pPr>
            <a:r>
              <a:rPr lang="zh-TW" altLang="en-US" dirty="0"/>
              <a:t>請特別針對新加入的 </a:t>
            </a:r>
            <a:r>
              <a:rPr lang="en-US" altLang="zh-TW" dirty="0"/>
              <a:t>custom post </a:t>
            </a:r>
            <a:r>
              <a:rPr lang="zh-TW" altLang="en-US" dirty="0"/>
              <a:t>資料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原因於下頁做說明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5860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8C997B-B4A6-4C76-8B87-40683BD4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此頁必讀，上傳後的檢查，原因：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DFAAA-48DC-4805-940D-CD5BDBA06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圖片網址在 </a:t>
            </a:r>
            <a:r>
              <a:rPr lang="en-US" altLang="zh-TW" dirty="0" err="1"/>
              <a:t>db</a:t>
            </a:r>
            <a:r>
              <a:rPr lang="en-US" altLang="zh-TW" dirty="0"/>
              <a:t> </a:t>
            </a:r>
            <a:r>
              <a:rPr lang="zh-TW" altLang="en-US" dirty="0"/>
              <a:t>儲存的格式</a:t>
            </a:r>
            <a:r>
              <a:rPr lang="zh-TW" altLang="en-US" sz="2000" b="1" u="sng" dirty="0"/>
              <a:t>（</a:t>
            </a:r>
            <a:r>
              <a:rPr lang="en-US" altLang="zh-TW" sz="2000" b="1" u="sng" dirty="0"/>
              <a:t>wp-content/uploads/</a:t>
            </a:r>
            <a:r>
              <a:rPr lang="zh-TW" altLang="en-US" sz="2000" b="1" u="sng" dirty="0"/>
              <a:t>年</a:t>
            </a:r>
            <a:r>
              <a:rPr lang="en-US" altLang="zh-TW" sz="2000" b="1" u="sng" dirty="0"/>
              <a:t>/</a:t>
            </a:r>
            <a:r>
              <a:rPr lang="zh-TW" altLang="en-US" sz="2000" b="1" u="sng" dirty="0"/>
              <a:t>月</a:t>
            </a:r>
            <a:r>
              <a:rPr lang="en-US" altLang="zh-TW" sz="2000" b="1" u="sng" dirty="0"/>
              <a:t>/XXX.png</a:t>
            </a:r>
            <a:r>
              <a:rPr lang="zh-TW" altLang="en-US" sz="2000" b="1" u="sng" dirty="0"/>
              <a:t>）</a:t>
            </a:r>
            <a:endParaRPr lang="en-US" altLang="zh-TW" b="1" u="sng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假使 </a:t>
            </a:r>
            <a:r>
              <a:rPr lang="en-US" altLang="zh-TW" dirty="0"/>
              <a:t>5</a:t>
            </a:r>
            <a:r>
              <a:rPr lang="zh-TW" altLang="en-US" dirty="0"/>
              <a:t>月上傳一圖片至開發網站，則含該圖片的貼文會使用以下方式 </a:t>
            </a:r>
            <a:r>
              <a:rPr lang="en-US" altLang="zh-TW" dirty="0"/>
              <a:t>reference </a:t>
            </a:r>
            <a:r>
              <a:rPr lang="zh-TW" altLang="en-US" dirty="0"/>
              <a:t>該圖片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wp-content/uploads/2021/</a:t>
            </a:r>
            <a:r>
              <a:rPr lang="en-US" altLang="zh-TW" b="1" dirty="0">
                <a:solidFill>
                  <a:srgbClr val="FF0000"/>
                </a:solidFill>
              </a:rPr>
              <a:t>5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/image1.png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承上，若合併兩網站的日期為 </a:t>
            </a:r>
            <a:r>
              <a:rPr lang="en-US" altLang="zh-TW" dirty="0"/>
              <a:t>6</a:t>
            </a:r>
            <a:r>
              <a:rPr lang="zh-TW" altLang="en-US" dirty="0"/>
              <a:t> 月，那麼自開發網站匯入的媒體會儲存於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wp-content/uploads/2021/</a:t>
            </a:r>
            <a:r>
              <a:rPr lang="en-US" altLang="zh-TW" b="1" dirty="0">
                <a:solidFill>
                  <a:srgbClr val="FF0000"/>
                </a:solidFill>
              </a:rPr>
              <a:t>6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TW" altLang="en-US" dirty="0"/>
              <a:t>的資料夾內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合併後，非</a:t>
            </a:r>
            <a:r>
              <a:rPr lang="en-US" altLang="zh-TW" dirty="0"/>
              <a:t>6</a:t>
            </a:r>
            <a:r>
              <a:rPr lang="zh-TW" altLang="en-US" dirty="0"/>
              <a:t>月製作的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post</a:t>
            </a:r>
            <a:r>
              <a:rPr lang="zh-TW" altLang="en-US" dirty="0"/>
              <a:t>，</a:t>
            </a:r>
            <a:r>
              <a:rPr lang="zh-TW" altLang="en-US" u="sng" dirty="0"/>
              <a:t>圖片有誤植的風險，需手動檢查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479468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8C997B-B4A6-4C76-8B87-40683BD4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此頁必讀，上傳後的檢查，原因：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9ADA789-3CBD-4665-A0E8-C7F899A61A0D}"/>
              </a:ext>
            </a:extLst>
          </p:cNvPr>
          <p:cNvGrpSpPr/>
          <p:nvPr/>
        </p:nvGrpSpPr>
        <p:grpSpPr>
          <a:xfrm>
            <a:off x="809685" y="4850766"/>
            <a:ext cx="4589254" cy="1431020"/>
            <a:chOff x="706647" y="4083955"/>
            <a:chExt cx="4589254" cy="143102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AAAD644-C34F-478A-9A4A-0AC1F3A42DB2}"/>
                </a:ext>
              </a:extLst>
            </p:cNvPr>
            <p:cNvSpPr/>
            <p:nvPr/>
          </p:nvSpPr>
          <p:spPr>
            <a:xfrm>
              <a:off x="706647" y="4083955"/>
              <a:ext cx="4589254" cy="1431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A0886F3-99E8-409A-B8CC-E31D4F8446C7}"/>
                </a:ext>
              </a:extLst>
            </p:cNvPr>
            <p:cNvSpPr txBox="1"/>
            <p:nvPr/>
          </p:nvSpPr>
          <p:spPr>
            <a:xfrm>
              <a:off x="754272" y="4202675"/>
              <a:ext cx="4362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imgUrl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wp-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cotents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/uploads/2021/</a:t>
              </a: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/image1.png 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57E3626-27ED-4D21-BB76-B1C70D5AC7D2}"/>
              </a:ext>
            </a:extLst>
          </p:cNvPr>
          <p:cNvGrpSpPr/>
          <p:nvPr/>
        </p:nvGrpSpPr>
        <p:grpSpPr>
          <a:xfrm>
            <a:off x="825809" y="2412888"/>
            <a:ext cx="3470437" cy="2007109"/>
            <a:chOff x="1437655" y="2146865"/>
            <a:chExt cx="3470437" cy="2007109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CFA7D2D-0CD3-4BA2-BB48-626854DE2EBF}"/>
                </a:ext>
              </a:extLst>
            </p:cNvPr>
            <p:cNvGrpSpPr/>
            <p:nvPr/>
          </p:nvGrpSpPr>
          <p:grpSpPr>
            <a:xfrm>
              <a:off x="1437655" y="2146865"/>
              <a:ext cx="3470437" cy="2007109"/>
              <a:chOff x="972550" y="1367653"/>
              <a:chExt cx="3470437" cy="2007109"/>
            </a:xfrm>
          </p:grpSpPr>
          <p:sp>
            <p:nvSpPr>
              <p:cNvPr id="6" name="流程圖: 磁碟 5">
                <a:extLst>
                  <a:ext uri="{FF2B5EF4-FFF2-40B4-BE49-F238E27FC236}">
                    <a16:creationId xmlns:a16="http://schemas.microsoft.com/office/drawing/2014/main" id="{D8F6826E-07A6-4E79-911E-2A05C2EB59CC}"/>
                  </a:ext>
                </a:extLst>
              </p:cNvPr>
              <p:cNvSpPr/>
              <p:nvPr/>
            </p:nvSpPr>
            <p:spPr>
              <a:xfrm>
                <a:off x="1157734" y="1367653"/>
                <a:ext cx="1676042" cy="1533430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41E1DB2-8F0E-4953-B56C-05563B288D6E}"/>
                  </a:ext>
                </a:extLst>
              </p:cNvPr>
              <p:cNvSpPr txBox="1"/>
              <p:nvPr/>
            </p:nvSpPr>
            <p:spPr>
              <a:xfrm>
                <a:off x="972550" y="3005430"/>
                <a:ext cx="3470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wp-contents/uploads/2021/</a:t>
                </a:r>
                <a:r>
                  <a:rPr lang="en-US" altLang="zh-TW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D60D902-3D19-4A55-AADE-58619666D45D}"/>
                  </a:ext>
                </a:extLst>
              </p:cNvPr>
              <p:cNvSpPr txBox="1"/>
              <p:nvPr/>
            </p:nvSpPr>
            <p:spPr>
              <a:xfrm>
                <a:off x="1575217" y="2086040"/>
                <a:ext cx="10502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image1.png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026" name="Picture 2" descr="Photo free icon">
              <a:extLst>
                <a:ext uri="{FF2B5EF4-FFF2-40B4-BE49-F238E27FC236}">
                  <a16:creationId xmlns:a16="http://schemas.microsoft.com/office/drawing/2014/main" id="{E3407442-C0A9-4ECE-8AD5-7700A3314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1218" y="2864134"/>
              <a:ext cx="276225" cy="27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61B8D6E-295F-4037-933F-DEFA88BF715B}"/>
              </a:ext>
            </a:extLst>
          </p:cNvPr>
          <p:cNvGrpSpPr/>
          <p:nvPr/>
        </p:nvGrpSpPr>
        <p:grpSpPr>
          <a:xfrm>
            <a:off x="7159209" y="2339638"/>
            <a:ext cx="3470437" cy="2011154"/>
            <a:chOff x="1355391" y="2280594"/>
            <a:chExt cx="3470437" cy="201115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5126CBAF-38ED-4F22-ADDC-5133302D1E33}"/>
                </a:ext>
              </a:extLst>
            </p:cNvPr>
            <p:cNvGrpSpPr/>
            <p:nvPr/>
          </p:nvGrpSpPr>
          <p:grpSpPr>
            <a:xfrm>
              <a:off x="1355391" y="2280594"/>
              <a:ext cx="3470437" cy="2011154"/>
              <a:chOff x="890286" y="1501382"/>
              <a:chExt cx="3470437" cy="2011154"/>
            </a:xfrm>
          </p:grpSpPr>
          <p:sp>
            <p:nvSpPr>
              <p:cNvPr id="19" name="流程圖: 磁碟 18">
                <a:extLst>
                  <a:ext uri="{FF2B5EF4-FFF2-40B4-BE49-F238E27FC236}">
                    <a16:creationId xmlns:a16="http://schemas.microsoft.com/office/drawing/2014/main" id="{22947E4B-B483-480C-8DDF-6B6E164C4E12}"/>
                  </a:ext>
                </a:extLst>
              </p:cNvPr>
              <p:cNvSpPr/>
              <p:nvPr/>
            </p:nvSpPr>
            <p:spPr>
              <a:xfrm>
                <a:off x="1019533" y="1501382"/>
                <a:ext cx="1676042" cy="1533430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5FDC891-28C5-452A-926B-6AD57322BFBE}"/>
                  </a:ext>
                </a:extLst>
              </p:cNvPr>
              <p:cNvSpPr txBox="1"/>
              <p:nvPr/>
            </p:nvSpPr>
            <p:spPr>
              <a:xfrm>
                <a:off x="890286" y="3143204"/>
                <a:ext cx="3470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wp-contents/uploads/2021/</a:t>
                </a:r>
                <a:r>
                  <a:rPr lang="en-US" altLang="zh-TW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A2C8C27-6CB8-4816-A958-FE828C9266A3}"/>
                  </a:ext>
                </a:extLst>
              </p:cNvPr>
              <p:cNvSpPr txBox="1"/>
              <p:nvPr/>
            </p:nvSpPr>
            <p:spPr>
              <a:xfrm>
                <a:off x="1503333" y="2166326"/>
                <a:ext cx="10502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image1.png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8" name="Picture 2" descr="Photo free icon">
              <a:extLst>
                <a:ext uri="{FF2B5EF4-FFF2-40B4-BE49-F238E27FC236}">
                  <a16:creationId xmlns:a16="http://schemas.microsoft.com/office/drawing/2014/main" id="{F6C6574B-05CD-40CB-BC80-CB33E883D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334" y="2944420"/>
              <a:ext cx="276225" cy="27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7327E3-83D0-4E67-A662-4393E8DEA225}"/>
              </a:ext>
            </a:extLst>
          </p:cNvPr>
          <p:cNvGrpSpPr/>
          <p:nvPr/>
        </p:nvGrpSpPr>
        <p:grpSpPr>
          <a:xfrm>
            <a:off x="7139115" y="4666693"/>
            <a:ext cx="4589254" cy="1431020"/>
            <a:chOff x="706647" y="4083955"/>
            <a:chExt cx="4589254" cy="143102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0611918-C1EE-4EF3-A9B1-8367F19084CE}"/>
                </a:ext>
              </a:extLst>
            </p:cNvPr>
            <p:cNvSpPr/>
            <p:nvPr/>
          </p:nvSpPr>
          <p:spPr>
            <a:xfrm>
              <a:off x="706647" y="4083955"/>
              <a:ext cx="4589254" cy="1431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EBAB069-A046-4C54-9BAA-0F95E773B067}"/>
                </a:ext>
              </a:extLst>
            </p:cNvPr>
            <p:cNvSpPr txBox="1"/>
            <p:nvPr/>
          </p:nvSpPr>
          <p:spPr>
            <a:xfrm>
              <a:off x="754272" y="4202675"/>
              <a:ext cx="4362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imgUrl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wp-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cotents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/uploads/2021/</a:t>
              </a: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/image1.png 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1D7734B-5DB2-4C6A-89E7-E2911959F4DE}"/>
              </a:ext>
            </a:extLst>
          </p:cNvPr>
          <p:cNvCxnSpPr>
            <a:cxnSpLocks/>
          </p:cNvCxnSpPr>
          <p:nvPr/>
        </p:nvCxnSpPr>
        <p:spPr>
          <a:xfrm>
            <a:off x="342629" y="3267795"/>
            <a:ext cx="483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703E1C4-502C-4886-B1CA-63A9ECD5404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42629" y="5123375"/>
            <a:ext cx="51468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C58F9A-3F49-4E57-8B1C-94F072793F78}"/>
              </a:ext>
            </a:extLst>
          </p:cNvPr>
          <p:cNvCxnSpPr>
            <a:cxnSpLocks/>
          </p:cNvCxnSpPr>
          <p:nvPr/>
        </p:nvCxnSpPr>
        <p:spPr>
          <a:xfrm>
            <a:off x="334725" y="3267795"/>
            <a:ext cx="0" cy="185557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B7723DB-B863-4316-B900-1F4A681788AC}"/>
              </a:ext>
            </a:extLst>
          </p:cNvPr>
          <p:cNvCxnSpPr>
            <a:cxnSpLocks/>
          </p:cNvCxnSpPr>
          <p:nvPr/>
        </p:nvCxnSpPr>
        <p:spPr>
          <a:xfrm>
            <a:off x="6786686" y="3144657"/>
            <a:ext cx="4838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8211412-3120-4AF7-8940-606515D1BEE0}"/>
              </a:ext>
            </a:extLst>
          </p:cNvPr>
          <p:cNvCxnSpPr>
            <a:cxnSpLocks/>
          </p:cNvCxnSpPr>
          <p:nvPr/>
        </p:nvCxnSpPr>
        <p:spPr>
          <a:xfrm flipV="1">
            <a:off x="6778782" y="4940877"/>
            <a:ext cx="407776" cy="13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1ACE318-68E1-4EBF-853A-17242DB97412}"/>
              </a:ext>
            </a:extLst>
          </p:cNvPr>
          <p:cNvCxnSpPr>
            <a:cxnSpLocks/>
          </p:cNvCxnSpPr>
          <p:nvPr/>
        </p:nvCxnSpPr>
        <p:spPr>
          <a:xfrm>
            <a:off x="6778782" y="3144657"/>
            <a:ext cx="7904" cy="179621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A96B0BA-6151-473D-86F3-A5C9B5CFAA24}"/>
              </a:ext>
            </a:extLst>
          </p:cNvPr>
          <p:cNvSpPr txBox="1"/>
          <p:nvPr/>
        </p:nvSpPr>
        <p:spPr>
          <a:xfrm>
            <a:off x="854301" y="5269355"/>
            <a:ext cx="419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（該圖片與連結的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資料，於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db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儲存的格式）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5364CC-09D9-4F79-BAB9-0FCE4537878F}"/>
              </a:ext>
            </a:extLst>
          </p:cNvPr>
          <p:cNvSpPr txBox="1"/>
          <p:nvPr/>
        </p:nvSpPr>
        <p:spPr>
          <a:xfrm>
            <a:off x="6303929" y="6309283"/>
            <a:ext cx="588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兩網站資料合併後， </a:t>
            </a:r>
            <a:r>
              <a:rPr lang="en-US" altLang="zh-TW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imgUrl</a:t>
            </a:r>
            <a:r>
              <a:rPr lang="en-US" altLang="zh-TW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不變，但對應的內容不正確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8BFBE9-FCCD-4AF2-AB08-6FC294CDE3D0}"/>
              </a:ext>
            </a:extLst>
          </p:cNvPr>
          <p:cNvSpPr/>
          <p:nvPr/>
        </p:nvSpPr>
        <p:spPr>
          <a:xfrm>
            <a:off x="2796313" y="334521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開發網站的媒體儲存空間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A54CA19-3095-4D77-8219-FA97D740297A}"/>
              </a:ext>
            </a:extLst>
          </p:cNvPr>
          <p:cNvSpPr/>
          <p:nvPr/>
        </p:nvSpPr>
        <p:spPr>
          <a:xfrm>
            <a:off x="9060934" y="3275795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原網站的媒體儲存空間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4E7BC9C-AA7C-4288-A526-FDC57C19491B}"/>
              </a:ext>
            </a:extLst>
          </p:cNvPr>
          <p:cNvSpPr txBox="1"/>
          <p:nvPr/>
        </p:nvSpPr>
        <p:spPr>
          <a:xfrm>
            <a:off x="7139115" y="5087326"/>
            <a:ext cx="3496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（與網站合併後，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imgUrl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內容不會改變）</a:t>
            </a: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C73958DD-1E92-47B4-8B3B-03C73E0A4F83}"/>
              </a:ext>
            </a:extLst>
          </p:cNvPr>
          <p:cNvCxnSpPr>
            <a:cxnSpLocks/>
          </p:cNvCxnSpPr>
          <p:nvPr/>
        </p:nvCxnSpPr>
        <p:spPr>
          <a:xfrm>
            <a:off x="6096000" y="1581150"/>
            <a:ext cx="0" cy="4969274"/>
          </a:xfrm>
          <a:prstGeom prst="line">
            <a:avLst/>
          </a:prstGeom>
          <a:ln w="476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828EC1-7CD1-4498-8964-1095063D28C3}"/>
              </a:ext>
            </a:extLst>
          </p:cNvPr>
          <p:cNvSpPr txBox="1"/>
          <p:nvPr/>
        </p:nvSpPr>
        <p:spPr>
          <a:xfrm>
            <a:off x="1953620" y="1685136"/>
            <a:ext cx="1381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開發階段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34A16EF-3DFB-4092-A343-88EFBA90DCD1}"/>
              </a:ext>
            </a:extLst>
          </p:cNvPr>
          <p:cNvSpPr txBox="1"/>
          <p:nvPr/>
        </p:nvSpPr>
        <p:spPr>
          <a:xfrm>
            <a:off x="7966347" y="1725354"/>
            <a:ext cx="2341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兩網站資料合併後</a:t>
            </a:r>
          </a:p>
        </p:txBody>
      </p:sp>
    </p:spTree>
    <p:extLst>
      <p:ext uri="{BB962C8B-B14F-4D97-AF65-F5344CB8AC3E}">
        <p14:creationId xmlns:p14="http://schemas.microsoft.com/office/powerpoint/2010/main" val="168510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FA97B-0E0B-4CB5-8D84-B4CF007D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合併透過 </a:t>
            </a:r>
            <a:r>
              <a:rPr lang="en-US" altLang="zh-TW" dirty="0"/>
              <a:t>theme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55100E-DDFE-4EC2-959F-38A89AB2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在 </a:t>
            </a:r>
            <a:r>
              <a:rPr lang="en-US" altLang="zh-TW" dirty="0"/>
              <a:t>custom theme </a:t>
            </a:r>
            <a:r>
              <a:rPr lang="zh-TW" altLang="en-US" dirty="0"/>
              <a:t>加入前端網站的 </a:t>
            </a:r>
            <a:r>
              <a:rPr lang="en-US" altLang="zh-TW" dirty="0" err="1"/>
              <a:t>github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注意 </a:t>
            </a:r>
            <a:r>
              <a:rPr lang="en-US" altLang="zh-TW" dirty="0"/>
              <a:t>custom theme </a:t>
            </a:r>
            <a:r>
              <a:rPr lang="zh-TW" altLang="en-US" dirty="0"/>
              <a:t>的規則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需有 </a:t>
            </a:r>
            <a:r>
              <a:rPr lang="en-US" altLang="zh-TW" dirty="0"/>
              <a:t>style.css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需有 </a:t>
            </a:r>
            <a:r>
              <a:rPr lang="en-US" altLang="zh-TW" dirty="0" err="1"/>
              <a:t>index.php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8EB863-B0D2-4C3B-95AC-11BFE4CF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970" y="2587025"/>
            <a:ext cx="4153241" cy="35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4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ACB1B8-D700-4D1E-B1D9-B9BC3819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後續更新程式的方式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C1A5C8-0F72-4ABC-9AC4-B293E2E51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進入 </a:t>
            </a:r>
            <a:r>
              <a:rPr lang="en-US" altLang="zh-TW" dirty="0"/>
              <a:t>server </a:t>
            </a:r>
            <a:r>
              <a:rPr lang="zh-TW" altLang="en-US" dirty="0"/>
              <a:t>執行 </a:t>
            </a:r>
            <a:r>
              <a:rPr lang="en-US" altLang="zh-TW" dirty="0"/>
              <a:t>script</a:t>
            </a:r>
            <a:r>
              <a:rPr lang="zh-TW" altLang="en-US" dirty="0"/>
              <a:t>，一鍵完成程式碼更新 </a:t>
            </a:r>
            <a:r>
              <a:rPr lang="en-US" altLang="zh-TW" dirty="0"/>
              <a:t>+</a:t>
            </a:r>
            <a:r>
              <a:rPr lang="zh-TW" altLang="en-US" dirty="0"/>
              <a:t> 部署</a:t>
            </a:r>
          </a:p>
        </p:txBody>
      </p:sp>
    </p:spTree>
    <p:extLst>
      <p:ext uri="{BB962C8B-B14F-4D97-AF65-F5344CB8AC3E}">
        <p14:creationId xmlns:p14="http://schemas.microsoft.com/office/powerpoint/2010/main" val="3450205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BD994-7CB2-4A48-9C76-E9734EA0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未來程式內容若有更動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6995-3F5C-4CB3-83E7-4AE78571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且符合開發時的 </a:t>
            </a:r>
            <a:r>
              <a:rPr lang="en-US" altLang="zh-TW" dirty="0"/>
              <a:t>flow</a:t>
            </a:r>
            <a:r>
              <a:rPr lang="zh-TW" altLang="en-US" dirty="0"/>
              <a:t>，包含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public folder </a:t>
            </a:r>
            <a:r>
              <a:rPr lang="zh-TW" altLang="en-US" dirty="0"/>
              <a:t>除了 </a:t>
            </a:r>
            <a:r>
              <a:rPr lang="en-US" altLang="zh-TW" dirty="0"/>
              <a:t>assets</a:t>
            </a:r>
            <a:r>
              <a:rPr lang="zh-TW" altLang="en-US" dirty="0"/>
              <a:t> 資料夾，沒有新的資料夾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Wordpress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custom rest </a:t>
            </a:r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一樣於 </a:t>
            </a:r>
            <a:r>
              <a:rPr lang="en-US" altLang="zh-TW" dirty="0"/>
              <a:t>mu-plugins</a:t>
            </a:r>
            <a:r>
              <a:rPr lang="zh-TW" altLang="en-US" dirty="0"/>
              <a:t> 資料夾內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一樣請將更新的內容發布至 </a:t>
            </a:r>
            <a:r>
              <a:rPr lang="en-US" altLang="zh-TW" b="1" dirty="0"/>
              <a:t>demo</a:t>
            </a:r>
            <a:r>
              <a:rPr lang="zh-TW" altLang="en-US" dirty="0"/>
              <a:t> 的分支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916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BD994-7CB2-4A48-9C76-E9734EA0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未來程式內容若有更動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6995-3F5C-4CB3-83E7-4AE78571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接著利用遠端桌面，登入系上的 </a:t>
            </a:r>
            <a:r>
              <a:rPr lang="en-US" altLang="zh-TW" dirty="0"/>
              <a:t>server </a:t>
            </a:r>
            <a:r>
              <a:rPr lang="zh-TW" altLang="en-US" dirty="0"/>
              <a:t>執行桌面上的 </a:t>
            </a:r>
            <a:r>
              <a:rPr lang="en-US" altLang="zh-TW" dirty="0"/>
              <a:t>script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3F8F346-CEA3-42BC-A95C-E7C5392C8B8F}"/>
              </a:ext>
            </a:extLst>
          </p:cNvPr>
          <p:cNvGrpSpPr/>
          <p:nvPr/>
        </p:nvGrpSpPr>
        <p:grpSpPr>
          <a:xfrm>
            <a:off x="1122829" y="2863968"/>
            <a:ext cx="2987520" cy="3079631"/>
            <a:chOff x="3219049" y="2432880"/>
            <a:chExt cx="3752607" cy="38683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AAE03F9-9DB4-49CD-B4F9-B30DC1BE6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659" r="34781"/>
            <a:stretch/>
          </p:blipFill>
          <p:spPr>
            <a:xfrm>
              <a:off x="3219049" y="2432880"/>
              <a:ext cx="3752607" cy="386830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80C4A81-FFAE-42AA-BABE-4677C528277C}"/>
                </a:ext>
              </a:extLst>
            </p:cNvPr>
            <p:cNvSpPr/>
            <p:nvPr/>
          </p:nvSpPr>
          <p:spPr>
            <a:xfrm>
              <a:off x="4522619" y="4097638"/>
              <a:ext cx="1438234" cy="2069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9DA7B9C-7E04-431D-9F12-875F0A28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45" y="4064654"/>
            <a:ext cx="6277851" cy="14861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BE67251-1EAB-4858-A132-DEF14668C410}"/>
              </a:ext>
            </a:extLst>
          </p:cNvPr>
          <p:cNvSpPr txBox="1"/>
          <p:nvPr/>
        </p:nvSpPr>
        <p:spPr>
          <a:xfrm>
            <a:off x="5148145" y="355571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的內容</a:t>
            </a:r>
          </a:p>
        </p:txBody>
      </p:sp>
    </p:spTree>
    <p:extLst>
      <p:ext uri="{BB962C8B-B14F-4D97-AF65-F5344CB8AC3E}">
        <p14:creationId xmlns:p14="http://schemas.microsoft.com/office/powerpoint/2010/main" val="340935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9CD05-44CA-40D5-B1B2-C44934B0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問題排解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277C82-9A38-4DAF-ACFF-146939361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580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E72188-2893-4E89-A293-127298E8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若儲存格內的資料為空白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9F30A9-5677-4E4B-904E-7B6868697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請針對該 </a:t>
            </a:r>
            <a:r>
              <a:rPr lang="en-US" altLang="zh-TW" dirty="0"/>
              <a:t>post type </a:t>
            </a:r>
            <a:r>
              <a:rPr lang="zh-TW" altLang="en-US" dirty="0"/>
              <a:t>再執行一次匯入的動作</a:t>
            </a:r>
          </a:p>
        </p:txBody>
      </p:sp>
    </p:spTree>
    <p:extLst>
      <p:ext uri="{BB962C8B-B14F-4D97-AF65-F5344CB8AC3E}">
        <p14:creationId xmlns:p14="http://schemas.microsoft.com/office/powerpoint/2010/main" val="340633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BC500-DAD6-4CD9-82DB-D3209712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網址內容是 </a:t>
            </a:r>
            <a:r>
              <a:rPr lang="en-US" altLang="zh-TW" dirty="0"/>
              <a:t>404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15CE39-A187-4589-8687-61DAAF541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如右圖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C08D3E-5BE6-42DD-8D90-5C50431D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55" y="1027906"/>
            <a:ext cx="5294577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3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E63F0-6B4A-47F1-AA34-071FE262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api</a:t>
            </a:r>
            <a:r>
              <a:rPr lang="zh-TW" altLang="en-US" dirty="0"/>
              <a:t> 網址內容是 </a:t>
            </a:r>
            <a:r>
              <a:rPr lang="en-US" altLang="zh-TW" dirty="0"/>
              <a:t>404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138D5E-4E82-416B-B675-7A8F2C74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解決辦法：在 </a:t>
            </a:r>
            <a:r>
              <a:rPr lang="en-US" altLang="zh-TW" dirty="0"/>
              <a:t>base </a:t>
            </a:r>
            <a:r>
              <a:rPr lang="zh-TW" altLang="en-US" dirty="0"/>
              <a:t>網址後加入 </a:t>
            </a:r>
            <a:r>
              <a:rPr lang="en-US" altLang="zh-TW" dirty="0"/>
              <a:t>/</a:t>
            </a:r>
            <a:r>
              <a:rPr lang="en-US" altLang="zh-TW" dirty="0" err="1"/>
              <a:t>index.php</a:t>
            </a:r>
            <a:r>
              <a:rPr lang="en-US" altLang="zh-TW" dirty="0"/>
              <a:t>/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B1B037-E149-46E3-8A5E-A5863674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1617"/>
            <a:ext cx="8498369" cy="24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85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E63F0-6B4A-47F1-AA34-071FE262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網址內容是 </a:t>
            </a:r>
            <a:r>
              <a:rPr lang="en-US" altLang="zh-TW" dirty="0"/>
              <a:t>404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138D5E-4E82-416B-B675-7A8F2C74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成功後</a:t>
            </a:r>
            <a:br>
              <a:rPr lang="en-US" altLang="zh-TW" dirty="0"/>
            </a:br>
            <a:r>
              <a:rPr lang="zh-TW" altLang="en-US" dirty="0"/>
              <a:t>如圖所示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1E32B1F-6D6F-4D39-8D3A-6F3AF3F99847}"/>
              </a:ext>
            </a:extLst>
          </p:cNvPr>
          <p:cNvGrpSpPr/>
          <p:nvPr/>
        </p:nvGrpSpPr>
        <p:grpSpPr>
          <a:xfrm>
            <a:off x="3006268" y="1825625"/>
            <a:ext cx="8909507" cy="4366753"/>
            <a:chOff x="2701468" y="1975321"/>
            <a:chExt cx="9217188" cy="451755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57CC504-8FDF-4967-B242-02EBEBFBE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1468" y="1975321"/>
              <a:ext cx="9217188" cy="4517554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03F44D2-9FB3-4C31-87B3-3F9FBEFFEF74}"/>
                </a:ext>
              </a:extLst>
            </p:cNvPr>
            <p:cNvCxnSpPr/>
            <p:nvPr/>
          </p:nvCxnSpPr>
          <p:spPr>
            <a:xfrm>
              <a:off x="10601689" y="3273628"/>
              <a:ext cx="35396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7300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899AB8-4DFD-4938-B0B0-936222D6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Static </a:t>
            </a:r>
            <a:r>
              <a:rPr lang="zh-TW" altLang="en-US" dirty="0"/>
              <a:t>圖片出不來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A816A7-68AB-4E84-A75F-28D1B140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如圖所示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靜態圖片以固定</a:t>
            </a:r>
            <a:br>
              <a:rPr lang="en-US" altLang="zh-TW" dirty="0"/>
            </a:br>
            <a:r>
              <a:rPr lang="zh-TW" altLang="en-US" dirty="0"/>
              <a:t>方式儲存於前端 </a:t>
            </a:r>
            <a:br>
              <a:rPr lang="en-US" altLang="zh-TW" dirty="0"/>
            </a:br>
            <a:r>
              <a:rPr lang="en-US" altLang="zh-TW" dirty="0"/>
              <a:t>public/assets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61E60A-19FF-400B-977A-18E73D7E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55" y="1946807"/>
            <a:ext cx="7627188" cy="37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5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899AB8-4DFD-4938-B0B0-936222D6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Static </a:t>
            </a:r>
            <a:r>
              <a:rPr lang="zh-TW" altLang="en-US" dirty="0"/>
              <a:t>圖片出不來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A816A7-68AB-4E84-A75F-28D1B140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原因：</a:t>
            </a:r>
            <a:r>
              <a:rPr lang="en-US" altLang="zh-TW" dirty="0"/>
              <a:t>json file</a:t>
            </a:r>
            <a:r>
              <a:rPr lang="zh-TW" altLang="en-US" dirty="0"/>
              <a:t> 中，圖片網址路徑有誤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應改為如下圖，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B0D33F-1BAD-43BB-9239-EBE2BF2C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58" y="2464445"/>
            <a:ext cx="6578147" cy="17117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135540-C167-437A-815F-AAF0D837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03" y="4815050"/>
            <a:ext cx="6547266" cy="171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FA97B-0E0B-4CB5-8D84-B4CF007D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合併透過 </a:t>
            </a:r>
            <a:r>
              <a:rPr lang="en-US" altLang="zh-TW" dirty="0"/>
              <a:t>theme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55100E-DDFE-4EC2-959F-38A89AB2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進入前端網站的資料夾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確認 </a:t>
            </a:r>
            <a:r>
              <a:rPr lang="en-US" altLang="zh-TW" dirty="0" err="1"/>
              <a:t>package.json</a:t>
            </a:r>
            <a:r>
              <a:rPr lang="en-US" altLang="zh-TW" dirty="0"/>
              <a:t> </a:t>
            </a:r>
            <a:r>
              <a:rPr lang="zh-TW" altLang="en-US" dirty="0"/>
              <a:t>的內容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homepage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“build” script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修改 </a:t>
            </a:r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請求的網址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u="sng" dirty="0"/>
              <a:t>確認無誤後，執行 </a:t>
            </a:r>
            <a:r>
              <a:rPr lang="en-US" altLang="zh-TW" u="sng" dirty="0"/>
              <a:t>build script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F84E20-919F-4FA2-9DF2-4482C8CC0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6"/>
          <a:stretch/>
        </p:blipFill>
        <p:spPr>
          <a:xfrm>
            <a:off x="6288656" y="1539355"/>
            <a:ext cx="5650304" cy="4953520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51E6A01-BBEC-4937-8B51-7CA9A6FA04F6}"/>
              </a:ext>
            </a:extLst>
          </p:cNvPr>
          <p:cNvCxnSpPr/>
          <p:nvPr/>
        </p:nvCxnSpPr>
        <p:spPr>
          <a:xfrm>
            <a:off x="7229475" y="2209800"/>
            <a:ext cx="104775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8572118-9611-4C89-96FB-0DA371DD2482}"/>
              </a:ext>
            </a:extLst>
          </p:cNvPr>
          <p:cNvSpPr txBox="1"/>
          <p:nvPr/>
        </p:nvSpPr>
        <p:spPr>
          <a:xfrm>
            <a:off x="6268818" y="615637"/>
            <a:ext cx="508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若「原網站」非於虛擬目錄的根目錄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/ 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需於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homepage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前方加上虛擬目錄的路徑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別名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8D58CA7-738D-4431-879A-CCCE0A2AABCB}"/>
              </a:ext>
            </a:extLst>
          </p:cNvPr>
          <p:cNvCxnSpPr/>
          <p:nvPr/>
        </p:nvCxnSpPr>
        <p:spPr>
          <a:xfrm>
            <a:off x="7915275" y="1362075"/>
            <a:ext cx="0" cy="7334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889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02F6C-7D49-45C7-A5E4-221046A8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Static </a:t>
            </a:r>
            <a:r>
              <a:rPr lang="zh-TW" altLang="en-US" dirty="0"/>
              <a:t>圖片出不來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A9AB02-8FA3-4AEC-B195-0EEE8773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修改並重新 </a:t>
            </a:r>
            <a:r>
              <a:rPr lang="en-US" altLang="zh-TW" dirty="0"/>
              <a:t>build </a:t>
            </a:r>
            <a:r>
              <a:rPr lang="zh-TW" altLang="en-US" dirty="0"/>
              <a:t>的結果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4681CD-A70A-4F23-B6C5-1624FB81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7" y="2736152"/>
            <a:ext cx="7797288" cy="37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28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56B28-D9ED-4069-AE5E-40ACEB01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明明 </a:t>
            </a:r>
            <a:r>
              <a:rPr lang="en-US" altLang="zh-TW" dirty="0" err="1"/>
              <a:t>css</a:t>
            </a:r>
            <a:r>
              <a:rPr lang="en-US" altLang="zh-TW" dirty="0"/>
              <a:t>, </a:t>
            </a:r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zh-TW" altLang="en-US" dirty="0"/>
              <a:t>都有抓到，卻沒畫面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28FF8-96D6-4C37-AA38-28AEB675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畫面一片空白，如圖所示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DC25C2-1726-4CE7-8137-34E7CEFD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4" y="2631379"/>
            <a:ext cx="10760149" cy="35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48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56B28-D9ED-4069-AE5E-40ACEB01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明明 </a:t>
            </a:r>
            <a:r>
              <a:rPr lang="en-US" altLang="zh-TW" dirty="0" err="1"/>
              <a:t>css</a:t>
            </a:r>
            <a:r>
              <a:rPr lang="en-US" altLang="zh-TW" dirty="0"/>
              <a:t>, </a:t>
            </a:r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zh-TW" altLang="en-US" dirty="0"/>
              <a:t>都有抓到，卻沒畫面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28FF8-96D6-4C37-AA38-28AEB675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站台為 </a:t>
            </a:r>
            <a:r>
              <a:rPr lang="en-US" altLang="zh-TW" dirty="0"/>
              <a:t>web server</a:t>
            </a:r>
            <a:r>
              <a:rPr lang="zh-TW" altLang="en-US" dirty="0"/>
              <a:t>，將網站直接於站台上架設，可直接享有</a:t>
            </a:r>
            <a:r>
              <a:rPr lang="en-US" altLang="zh-TW" dirty="0"/>
              <a:t> web server </a:t>
            </a:r>
            <a:r>
              <a:rPr lang="zh-TW" altLang="en-US" dirty="0"/>
              <a:t>的功能（</a:t>
            </a:r>
            <a:r>
              <a:rPr lang="en-US" altLang="zh-TW" dirty="0"/>
              <a:t>8080 port</a:t>
            </a:r>
            <a:r>
              <a:rPr lang="zh-TW" altLang="en-US" dirty="0"/>
              <a:t>）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站台下的虛擬目錄，不包含 </a:t>
            </a:r>
            <a:r>
              <a:rPr lang="en-US" altLang="zh-TW" dirty="0"/>
              <a:t>web server</a:t>
            </a:r>
            <a:r>
              <a:rPr lang="zh-TW" altLang="en-US" dirty="0"/>
              <a:t> 功能</a:t>
            </a:r>
          </a:p>
        </p:txBody>
      </p:sp>
    </p:spTree>
    <p:extLst>
      <p:ext uri="{BB962C8B-B14F-4D97-AF65-F5344CB8AC3E}">
        <p14:creationId xmlns:p14="http://schemas.microsoft.com/office/powerpoint/2010/main" val="2124160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C717F-EE5B-4118-8A49-4B30D44B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BrowserRouter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vs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HashRouter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D92633-3C9B-4EA2-82ED-C839465C23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BrowserRouter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使用瀏覽器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需有 </a:t>
            </a:r>
            <a:r>
              <a:rPr lang="en-US" altLang="zh-TW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server </a:t>
            </a: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在背後響應</a:t>
            </a:r>
            <a:endParaRPr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B701C5D-B832-4F48-9C76-A7D4084BF6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HashRouter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windows.location.hash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讀的是網址後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/#/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不一定要有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server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SSR</a:t>
            </a:r>
          </a:p>
        </p:txBody>
      </p:sp>
    </p:spTree>
    <p:extLst>
      <p:ext uri="{BB962C8B-B14F-4D97-AF65-F5344CB8AC3E}">
        <p14:creationId xmlns:p14="http://schemas.microsoft.com/office/powerpoint/2010/main" val="3102029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56B28-D9ED-4069-AE5E-40ACEB01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明明 </a:t>
            </a:r>
            <a:r>
              <a:rPr lang="en-US" altLang="zh-TW" dirty="0" err="1"/>
              <a:t>css</a:t>
            </a:r>
            <a:r>
              <a:rPr lang="en-US" altLang="zh-TW" dirty="0"/>
              <a:t>, </a:t>
            </a:r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zh-TW" altLang="en-US" dirty="0"/>
              <a:t>都有抓到，卻沒畫面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28FF8-96D6-4C37-AA38-28AEB675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解決辦法，將 </a:t>
            </a:r>
            <a:r>
              <a:rPr lang="en-US" altLang="zh-TW" dirty="0" err="1"/>
              <a:t>BrowserRouter</a:t>
            </a:r>
            <a:r>
              <a:rPr lang="en-US" altLang="zh-TW" dirty="0"/>
              <a:t> </a:t>
            </a:r>
            <a:r>
              <a:rPr lang="zh-TW" altLang="en-US" dirty="0"/>
              <a:t>改為 </a:t>
            </a:r>
            <a:r>
              <a:rPr lang="en-US" altLang="zh-TW" dirty="0" err="1"/>
              <a:t>HashRouter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重新執行 </a:t>
            </a:r>
            <a:r>
              <a:rPr lang="en-US" altLang="zh-TW" dirty="0"/>
              <a:t>build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DEE723-5A01-4FF9-8409-7F61AC03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3" y="4213900"/>
            <a:ext cx="5547866" cy="1653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79520ED-244F-4E75-8C81-E804D2741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11" y="4213900"/>
            <a:ext cx="5323834" cy="1640627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F0F3905-BD9D-4D36-BF9A-43D8F05C9A73}"/>
              </a:ext>
            </a:extLst>
          </p:cNvPr>
          <p:cNvCxnSpPr>
            <a:cxnSpLocks/>
          </p:cNvCxnSpPr>
          <p:nvPr/>
        </p:nvCxnSpPr>
        <p:spPr>
          <a:xfrm>
            <a:off x="5972538" y="5040624"/>
            <a:ext cx="494581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7F4440B-CB5B-42CF-A18D-CD98BCD463F3}"/>
              </a:ext>
            </a:extLst>
          </p:cNvPr>
          <p:cNvSpPr txBox="1"/>
          <p:nvPr/>
        </p:nvSpPr>
        <p:spPr>
          <a:xfrm>
            <a:off x="5781248" y="46202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調整至</a:t>
            </a:r>
          </a:p>
        </p:txBody>
      </p:sp>
    </p:spTree>
    <p:extLst>
      <p:ext uri="{BB962C8B-B14F-4D97-AF65-F5344CB8AC3E}">
        <p14:creationId xmlns:p14="http://schemas.microsoft.com/office/powerpoint/2010/main" val="1471248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56B28-D9ED-4069-AE5E-40ACEB01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明明 </a:t>
            </a:r>
            <a:r>
              <a:rPr lang="en-US" altLang="zh-TW" dirty="0" err="1"/>
              <a:t>css</a:t>
            </a:r>
            <a:r>
              <a:rPr lang="en-US" altLang="zh-TW" dirty="0"/>
              <a:t>, </a:t>
            </a:r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zh-TW" altLang="en-US" dirty="0"/>
              <a:t>都有抓到，卻沒畫面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28FF8-96D6-4C37-AA38-28AEB675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修正後的結果，如圖所示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FC0064-B1FB-4A74-93DF-2E862D208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6" y="2603244"/>
            <a:ext cx="6524221" cy="38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2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E754D-C0C0-4D52-B115-521A200B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承上頁，</a:t>
            </a:r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2.</a:t>
            </a:r>
            <a:r>
              <a:rPr lang="zh-TW" altLang="en-US" dirty="0"/>
              <a:t> 點的範例，</a:t>
            </a:r>
            <a:r>
              <a:rPr lang="zh-TW" altLang="en-US" dirty="0">
                <a:hlinkClick r:id="rId2"/>
              </a:rPr>
              <a:t>超連結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B57BD-9A15-4685-9700-66D36FA64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hlinkClick r:id="rId2"/>
            <a:extLst>
              <a:ext uri="{FF2B5EF4-FFF2-40B4-BE49-F238E27FC236}">
                <a16:creationId xmlns:a16="http://schemas.microsoft.com/office/drawing/2014/main" id="{EFCE087C-C857-49E7-89B6-BCB742B9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2333"/>
            <a:ext cx="6537279" cy="4557922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BAD3186-AC90-43C9-BA03-8FA312D28B80}"/>
              </a:ext>
            </a:extLst>
          </p:cNvPr>
          <p:cNvCxnSpPr>
            <a:cxnSpLocks/>
          </p:cNvCxnSpPr>
          <p:nvPr/>
        </p:nvCxnSpPr>
        <p:spPr>
          <a:xfrm flipH="1">
            <a:off x="5305425" y="2295525"/>
            <a:ext cx="7905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DFE871-3A6B-4D7B-B0D5-431A2D890F91}"/>
              </a:ext>
            </a:extLst>
          </p:cNvPr>
          <p:cNvSpPr txBox="1"/>
          <p:nvPr/>
        </p:nvSpPr>
        <p:spPr>
          <a:xfrm>
            <a:off x="6278343" y="2110859"/>
            <a:ext cx="1878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homepage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0138B0B-4CB4-423D-93E9-100BEC7C718D}"/>
              </a:ext>
            </a:extLst>
          </p:cNvPr>
          <p:cNvCxnSpPr>
            <a:cxnSpLocks/>
          </p:cNvCxnSpPr>
          <p:nvPr/>
        </p:nvCxnSpPr>
        <p:spPr>
          <a:xfrm flipH="1">
            <a:off x="5305425" y="3790950"/>
            <a:ext cx="7905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9C8247-96D8-413A-AE9E-D5C777D155C9}"/>
              </a:ext>
            </a:extLst>
          </p:cNvPr>
          <p:cNvSpPr txBox="1"/>
          <p:nvPr/>
        </p:nvSpPr>
        <p:spPr>
          <a:xfrm>
            <a:off x="6278343" y="3606284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copy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、調整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script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EB11325-0653-478D-81B0-C68CDB3F4E0C}"/>
              </a:ext>
            </a:extLst>
          </p:cNvPr>
          <p:cNvCxnSpPr>
            <a:cxnSpLocks/>
          </p:cNvCxnSpPr>
          <p:nvPr/>
        </p:nvCxnSpPr>
        <p:spPr>
          <a:xfrm flipH="1">
            <a:off x="5305425" y="5756275"/>
            <a:ext cx="79057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387A8D-DAF6-4855-9D8D-02A46A88358B}"/>
              </a:ext>
            </a:extLst>
          </p:cNvPr>
          <p:cNvSpPr txBox="1"/>
          <p:nvPr/>
        </p:nvSpPr>
        <p:spPr>
          <a:xfrm>
            <a:off x="6278343" y="5571609"/>
            <a:ext cx="31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request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base_url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3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1AD60E-6147-4C35-BCEA-CA1468DA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首次執行 </a:t>
            </a:r>
            <a:r>
              <a:rPr lang="en-US" altLang="zh-TW" dirty="0"/>
              <a:t>build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C5C5A7-3A2C-4274-899D-A7236DBCB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Build </a:t>
            </a:r>
            <a:r>
              <a:rPr lang="zh-TW" altLang="en-US" dirty="0"/>
              <a:t>指令會將資料夾</a:t>
            </a:r>
            <a:r>
              <a:rPr lang="en-US" altLang="zh-TW" dirty="0"/>
              <a:t>(</a:t>
            </a:r>
            <a:r>
              <a:rPr lang="zh-TW" altLang="en-US" dirty="0"/>
              <a:t>名稱</a:t>
            </a:r>
            <a:r>
              <a:rPr lang="en-US" altLang="zh-TW" dirty="0"/>
              <a:t>+</a:t>
            </a:r>
            <a:r>
              <a:rPr lang="zh-TW" altLang="en-US" dirty="0"/>
              <a:t>內容</a:t>
            </a:r>
            <a:r>
              <a:rPr lang="en-US" altLang="zh-TW" dirty="0"/>
              <a:t>)</a:t>
            </a:r>
            <a:r>
              <a:rPr lang="zh-TW" altLang="en-US" dirty="0"/>
              <a:t>複製到其他位置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首次複製資料夾需額外建立目錄</a:t>
            </a:r>
            <a:r>
              <a:rPr lang="en-US" altLang="zh-TW" dirty="0"/>
              <a:t>(</a:t>
            </a:r>
            <a:r>
              <a:rPr lang="zh-TW" altLang="en-US" dirty="0"/>
              <a:t>名稱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因此圖片中選擇 </a:t>
            </a:r>
            <a:r>
              <a:rPr lang="en-US" altLang="zh-TW" b="1" dirty="0">
                <a:solidFill>
                  <a:srgbClr val="FF0000"/>
                </a:solidFill>
              </a:rPr>
              <a:t>D </a:t>
            </a:r>
            <a:r>
              <a:rPr lang="zh-TW" altLang="en-US" b="1" dirty="0">
                <a:solidFill>
                  <a:srgbClr val="FF0000"/>
                </a:solidFill>
              </a:rPr>
              <a:t>目錄 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鍵盤輸入 </a:t>
            </a:r>
            <a:r>
              <a:rPr lang="en-US" altLang="zh-TW" b="1" dirty="0">
                <a:solidFill>
                  <a:srgbClr val="FF0000"/>
                </a:solidFill>
              </a:rPr>
              <a:t>d</a:t>
            </a:r>
            <a:r>
              <a:rPr lang="zh-TW" altLang="en-US" b="1" dirty="0">
                <a:solidFill>
                  <a:srgbClr val="FF0000"/>
                </a:solidFill>
              </a:rPr>
              <a:t> 即可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C3D0F1-E0B1-47D9-837B-BC8024F40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98"/>
          <a:stretch/>
        </p:blipFill>
        <p:spPr>
          <a:xfrm>
            <a:off x="838200" y="4390846"/>
            <a:ext cx="8189595" cy="14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34CCB-6B0C-4C58-8C88-0C685268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以上完成主機端的設定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20116F-8098-49A2-9962-D38D70F19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後續可以透過瀏覽器完成</a:t>
            </a:r>
          </a:p>
        </p:txBody>
      </p:sp>
    </p:spTree>
    <p:extLst>
      <p:ext uri="{BB962C8B-B14F-4D97-AF65-F5344CB8AC3E}">
        <p14:creationId xmlns:p14="http://schemas.microsoft.com/office/powerpoint/2010/main" val="95355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910C8-1016-422D-A3F7-0A51D76E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合併原網站資料</a:t>
            </a:r>
            <a:r>
              <a:rPr lang="en-US" altLang="zh-TW" dirty="0"/>
              <a:t>-(1)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2BC0A25-3D6E-490D-985F-3CB15C644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啟用 </a:t>
            </a:r>
            <a:r>
              <a:rPr lang="en-US" altLang="zh-TW" dirty="0"/>
              <a:t>custom theme, plugins</a:t>
            </a:r>
          </a:p>
        </p:txBody>
      </p:sp>
    </p:spTree>
    <p:extLst>
      <p:ext uri="{BB962C8B-B14F-4D97-AF65-F5344CB8AC3E}">
        <p14:creationId xmlns:p14="http://schemas.microsoft.com/office/powerpoint/2010/main" val="428178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E152E-3EAE-4618-8128-FB8F7A55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合併原網站需完成的所有步驟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84D7AC-F549-406C-8DC4-8ABEFE14E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啟用 </a:t>
            </a:r>
            <a:r>
              <a:rPr lang="en-US" altLang="zh-TW" dirty="0"/>
              <a:t>custom theme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安裝 </a:t>
            </a:r>
            <a:r>
              <a:rPr lang="en-US" altLang="zh-TW" dirty="0"/>
              <a:t>plugins (Advanced Custom Field)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匯出開發網站設定，並在原網站透匯入，包含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plugins (Advanced Custom Field) </a:t>
            </a:r>
            <a:r>
              <a:rPr lang="zh-TW" altLang="en-US" dirty="0"/>
              <a:t>設定檔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各 </a:t>
            </a:r>
            <a:r>
              <a:rPr lang="en-US" altLang="zh-TW" dirty="0"/>
              <a:t>post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  <a:r>
              <a:rPr lang="zh-TW" altLang="en-US" dirty="0"/>
              <a:t> 資料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媒體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9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1124</Words>
  <Application>Microsoft Office PowerPoint</Application>
  <PresentationFormat>寬螢幕</PresentationFormat>
  <Paragraphs>144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微軟正黑體</vt:lpstr>
      <vt:lpstr>新細明體</vt:lpstr>
      <vt:lpstr>Arial</vt:lpstr>
      <vt:lpstr>Calibri</vt:lpstr>
      <vt:lpstr>Calibri Light</vt:lpstr>
      <vt:lpstr>Office 佈景主題</vt:lpstr>
      <vt:lpstr>將修改後的與 原本 wordpress 網站合併</vt:lpstr>
      <vt:lpstr>合併透過 theme</vt:lpstr>
      <vt:lpstr>合併透過 theme</vt:lpstr>
      <vt:lpstr>合併透過 theme</vt:lpstr>
      <vt:lpstr>承上頁，1. 2. 點的範例，超連結</vt:lpstr>
      <vt:lpstr>首次執行 build</vt:lpstr>
      <vt:lpstr>以上完成主機端的設定</vt:lpstr>
      <vt:lpstr>合併原網站資料-(1)</vt:lpstr>
      <vt:lpstr>合併原網站需完成的所有步驟</vt:lpstr>
      <vt:lpstr>回到原網站後台，會發現…</vt:lpstr>
      <vt:lpstr>啟用 custom field</vt:lpstr>
      <vt:lpstr>原網站安裝並啟用 plugins</vt:lpstr>
      <vt:lpstr>開發網站匯出 plugins 設定檔(.json)</vt:lpstr>
      <vt:lpstr>原網站匯入 plugins 設定檔</vt:lpstr>
      <vt:lpstr>檢查欄位被加入</vt:lpstr>
      <vt:lpstr>合併原網站資料-(2)</vt:lpstr>
      <vt:lpstr>使用的工具</vt:lpstr>
      <vt:lpstr>開發網站「匯出程式」- 媒體</vt:lpstr>
      <vt:lpstr>原網站「匯入程式」- 媒體</vt:lpstr>
      <vt:lpstr>原網站「匯入程式」- 媒體</vt:lpstr>
      <vt:lpstr>原網站「匯入程式」- 媒體</vt:lpstr>
      <vt:lpstr>匯出、匯入各 post type 資料</vt:lpstr>
      <vt:lpstr>開發網站「匯出程式」- 依序將內容匯出</vt:lpstr>
      <vt:lpstr>原網站「匯入程式」-依序將內容匯入</vt:lpstr>
      <vt:lpstr>原網站「匯入程式」- 匯入成功</vt:lpstr>
      <vt:lpstr>原網站「匯入程式」- 匯入成功檢查</vt:lpstr>
      <vt:lpstr>此頁必讀，上傳後的檢查</vt:lpstr>
      <vt:lpstr>此頁必讀，上傳後的檢查，原因：</vt:lpstr>
      <vt:lpstr>此頁必讀，上傳後的檢查，原因：</vt:lpstr>
      <vt:lpstr>後續更新程式的方式</vt:lpstr>
      <vt:lpstr>未來程式內容若有更動…</vt:lpstr>
      <vt:lpstr>未來程式內容若有更動…</vt:lpstr>
      <vt:lpstr>問題排解</vt:lpstr>
      <vt:lpstr>若儲存格內的資料為空白</vt:lpstr>
      <vt:lpstr>api 網址內容是 404</vt:lpstr>
      <vt:lpstr>api 網址內容是 404</vt:lpstr>
      <vt:lpstr>api 網址內容是 404</vt:lpstr>
      <vt:lpstr>Static 圖片出不來</vt:lpstr>
      <vt:lpstr>Static 圖片出不來</vt:lpstr>
      <vt:lpstr>Static 圖片出不來</vt:lpstr>
      <vt:lpstr>明明 css, js 都有抓到，卻沒畫面</vt:lpstr>
      <vt:lpstr>明明 css, js 都有抓到，卻沒畫面</vt:lpstr>
      <vt:lpstr>BrowserRouter vs HashRouter</vt:lpstr>
      <vt:lpstr>明明 css, js 都有抓到，卻沒畫面</vt:lpstr>
      <vt:lpstr>明明 css, js 都有抓到，卻沒畫面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謝育哲</dc:creator>
  <cp:lastModifiedBy>謝育哲</cp:lastModifiedBy>
  <cp:revision>82</cp:revision>
  <dcterms:created xsi:type="dcterms:W3CDTF">2021-06-28T05:30:00Z</dcterms:created>
  <dcterms:modified xsi:type="dcterms:W3CDTF">2021-06-29T03:15:21Z</dcterms:modified>
</cp:coreProperties>
</file>